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31EFEA"/>
    <a:srgbClr val="ED09FF"/>
    <a:srgbClr val="F137FF"/>
    <a:srgbClr val="11DDD8"/>
    <a:srgbClr val="ED01FF"/>
    <a:srgbClr val="0095F0"/>
    <a:srgbClr val="FF01B6"/>
    <a:srgbClr val="FF0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416" y="-4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7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53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3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4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20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20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9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90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17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15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8054-87DC-4FAB-8C56-97E2A7B782A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FF676-B0FA-464D-95A3-520121CC4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82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43000">
              <a:srgbClr val="F0EBD5">
                <a:lumMod val="92000"/>
                <a:lumOff val="8000"/>
              </a:srgbClr>
            </a:gs>
            <a:gs pos="100000">
              <a:srgbClr val="D1C39F"/>
            </a:gs>
          </a:gsLst>
          <a:lin ang="60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latin typeface="Century Gothic" pitchFamily="34" charset="0"/>
              </a:rPr>
              <a:t>ПРАКТИЧЕСКАЯ РАБОТА №3</a:t>
            </a:r>
            <a:br>
              <a:rPr lang="ru-RU" b="1" dirty="0" smtClean="0">
                <a:latin typeface="Century Gothic" pitchFamily="34" charset="0"/>
              </a:rPr>
            </a:br>
            <a:r>
              <a:rPr lang="ru-RU" b="1" dirty="0" smtClean="0">
                <a:latin typeface="Century Gothic" pitchFamily="34" charset="0"/>
              </a:rPr>
              <a:t>«СИСТЕМА ПРЕЗЕНТАЦИЙ POWERPOINT»</a:t>
            </a:r>
            <a:endParaRPr lang="ru-RU" b="1" dirty="0">
              <a:latin typeface="Century Gothic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075806"/>
            <a:ext cx="7920880" cy="131445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Мовенко Константин Михайлович ИС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/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б-21-2-о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rgbClr val="FBFBFB"/>
          </a:fgClr>
          <a:bgClr>
            <a:schemeClr val="bg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 Black" pitchFamily="34" charset="0"/>
              </a:rPr>
              <a:t>Слайд 2</a:t>
            </a:r>
            <a:r>
              <a:rPr lang="en-US" dirty="0" smtClean="0">
                <a:latin typeface="Arial Black" pitchFamily="34" charset="0"/>
              </a:rPr>
              <a:t> – </a:t>
            </a:r>
            <a:r>
              <a:rPr lang="ru-RU" dirty="0" smtClean="0">
                <a:latin typeface="Arial Black" pitchFamily="34" charset="0"/>
              </a:rPr>
              <a:t>Обработка текста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latin typeface="Arial Black" pitchFamily="34" charset="0"/>
              </a:rPr>
              <a:t>Программа </a:t>
            </a:r>
            <a:r>
              <a:rPr lang="ru-RU" dirty="0" err="1">
                <a:latin typeface="Arial Black" pitchFamily="34" charset="0"/>
              </a:rPr>
              <a:t>PowerPoint</a:t>
            </a:r>
            <a:r>
              <a:rPr lang="ru-RU" dirty="0">
                <a:latin typeface="Arial Black" pitchFamily="34" charset="0"/>
              </a:rPr>
              <a:t> (PP) – специализированное средство для создания </a:t>
            </a:r>
            <a:r>
              <a:rPr lang="ru-RU" dirty="0" smtClean="0">
                <a:latin typeface="Arial Black" pitchFamily="34" charset="0"/>
              </a:rPr>
              <a:t>визуальных </a:t>
            </a:r>
            <a:r>
              <a:rPr lang="ru-RU" dirty="0">
                <a:latin typeface="Arial Black" pitchFamily="34" charset="0"/>
              </a:rPr>
              <a:t>презентаций, позволяющих облегчить восприятие информации </a:t>
            </a:r>
            <a:r>
              <a:rPr lang="ru-RU" dirty="0" smtClean="0">
                <a:latin typeface="Arial Black" pitchFamily="34" charset="0"/>
              </a:rPr>
              <a:t>слушателями. </a:t>
            </a:r>
            <a:endParaRPr lang="ru-RU" dirty="0">
              <a:latin typeface="Arial Black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Arial Black" pitchFamily="34" charset="0"/>
              </a:rPr>
              <a:t>PP облегчает докладчику создание визуального представления доклада, позволяет встроить в доклад бизнес-графику, таблицы, фото, видео, звук, векторную графику, а также настроить тему оформления, переходы между слайдами и анимацию внутри</a:t>
            </a:r>
          </a:p>
          <a:p>
            <a:pPr marL="0" indent="0">
              <a:buNone/>
            </a:pPr>
            <a:r>
              <a:rPr lang="ru-RU" dirty="0" smtClean="0">
                <a:latin typeface="Arial Black" pitchFamily="34" charset="0"/>
              </a:rPr>
              <a:t>слайдов.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45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41480"/>
            <a:ext cx="8229600" cy="85725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  <a:latin typeface="Impact" pitchFamily="34" charset="0"/>
              </a:rPr>
              <a:t>Слайд 3 – </a:t>
            </a:r>
            <a:r>
              <a:rPr lang="ru-RU" dirty="0" smtClean="0">
                <a:latin typeface="Arial Narrow" pitchFamily="34" charset="0"/>
                <a:ea typeface="Verdana" pitchFamily="34" charset="0"/>
                <a:cs typeface="Verdana" pitchFamily="34" charset="0"/>
              </a:rPr>
              <a:t>Вставка рисунка</a:t>
            </a:r>
            <a:endParaRPr lang="ru-RU" dirty="0"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6766" y="4511757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  <a:latin typeface="Lucida Console" pitchFamily="49" charset="0"/>
              </a:rPr>
              <a:t>Рисунок 1.5</a:t>
            </a:r>
            <a:r>
              <a:rPr lang="ru-RU" b="1" dirty="0" smtClean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ru-RU" b="1" dirty="0" smtClean="0">
                <a:latin typeface="Lucida Console" pitchFamily="49" charset="0"/>
              </a:rPr>
              <a:t>из </a:t>
            </a:r>
            <a:r>
              <a:rPr lang="ru-RU" b="1" i="1" dirty="0" smtClean="0">
                <a:solidFill>
                  <a:srgbClr val="0070C0"/>
                </a:solidFill>
                <a:latin typeface="Lucida Console" pitchFamily="49" charset="0"/>
              </a:rPr>
              <a:t>практической работы №1</a:t>
            </a:r>
            <a:endParaRPr lang="ru-RU" b="1" i="1" dirty="0">
              <a:solidFill>
                <a:srgbClr val="0070C0"/>
              </a:solidFill>
              <a:latin typeface="Lucida Console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32839"/>
            <a:ext cx="6171992" cy="337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037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440"/>
            <a:ext cx="8229600" cy="857250"/>
          </a:xfrm>
        </p:spPr>
        <p:txBody>
          <a:bodyPr/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Слайд 4 – Создание таблицы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0555163"/>
                  </p:ext>
                </p:extLst>
              </p:nvPr>
            </p:nvGraphicFramePr>
            <p:xfrm>
              <a:off x="251520" y="897565"/>
              <a:ext cx="8676456" cy="37495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1322"/>
                    <a:gridCol w="3427935"/>
                    <a:gridCol w="1357511"/>
                    <a:gridCol w="1213440"/>
                    <a:gridCol w="1071230"/>
                    <a:gridCol w="1035018"/>
                  </a:tblGrid>
                  <a:tr h="3170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№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Функция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Диапазон изменения </a:t>
                          </a:r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Значения</a:t>
                          </a:r>
                          <a:r>
                            <a:rPr lang="ru-RU" sz="140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констант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</a:tr>
                  <a:tr h="285750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</a:t>
                          </a:r>
                          <a:r>
                            <a:rPr lang="ru-RU" sz="12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нач</a:t>
                          </a:r>
                          <a:endParaRPr lang="ru-RU" sz="14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Х</a:t>
                          </a:r>
                          <a:r>
                            <a:rPr lang="ru-RU" sz="12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кон</a:t>
                          </a:r>
                          <a:endParaRPr lang="ru-RU" sz="12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A</a:t>
                          </a:r>
                          <a:endParaRPr lang="ru-RU" sz="14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</a:t>
                          </a:r>
                          <a:endParaRPr lang="ru-RU" sz="14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</a:tr>
                  <a:tr h="3155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𝑎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-2,5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2,5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3,45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12,34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−2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𝑎𝑥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0,1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10,1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1,80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5,20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−2,4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20,3−</m:t>
                                        </m:r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-2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0,91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0,68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2857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/>
                                    <a:cs typeface="Times New Roman" pitchFamily="18" charset="0"/>
                                  </a:rPr>
                                  <m:t>lg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⁡(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𝑎𝑏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450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-12,61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-5,7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𝑥𝑎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2,5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0,58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-3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1,11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7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)/(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0,89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725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-1,2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3,71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3143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9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)/(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3,75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0,89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  <a:tr h="286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</a:t>
                          </a: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/>
                                    <a:cs typeface="Times New Roman" pitchFamily="18" charset="0"/>
                                  </a:rPr>
                                  <m:t>lg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⁡(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𝑎𝑏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2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-1000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1000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1,61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5,39</a:t>
                          </a:r>
                          <a:endParaRPr lang="ru-RU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0555163"/>
                  </p:ext>
                </p:extLst>
              </p:nvPr>
            </p:nvGraphicFramePr>
            <p:xfrm>
              <a:off x="251520" y="1196752"/>
              <a:ext cx="8676456" cy="49778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1322"/>
                    <a:gridCol w="3427935"/>
                    <a:gridCol w="1357511"/>
                    <a:gridCol w="1213440"/>
                    <a:gridCol w="1071230"/>
                    <a:gridCol w="1035018"/>
                  </a:tblGrid>
                  <a:tr h="42270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№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Функция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Диапазон изменения 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Значения</a:t>
                          </a:r>
                          <a:r>
                            <a:rPr lang="ru-RU" sz="180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констант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</a:tr>
                  <a:tr h="370955"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</a:t>
                          </a:r>
                          <a:r>
                            <a:rPr lang="ru-RU" sz="16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нач</a:t>
                          </a:r>
                          <a:endParaRPr lang="ru-RU" sz="18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Х</a:t>
                          </a:r>
                          <a:r>
                            <a:rPr lang="ru-RU" sz="1600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кон</a:t>
                          </a:r>
                          <a:endParaRPr lang="ru-RU" sz="16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A</a:t>
                          </a:r>
                          <a:endParaRPr lang="ru-RU" sz="18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</a:t>
                          </a:r>
                          <a:endParaRPr lang="ru-RU" sz="1800" b="1" dirty="0">
                            <a:solidFill>
                              <a:schemeClr val="bg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195652" r="-136655" b="-9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-2,5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2,5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3,45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12,34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295652" r="-136655" b="-8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0,1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10,1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1,80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5,20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395652" r="-136655" b="-7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-2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0,91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0,68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370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560656" r="-136655" b="-7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450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-12,61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-5,7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592647" r="-136655" b="-5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2,5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0,58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682609" r="-136655" b="-4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-3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1,11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26" t="-782609" r="-136655" b="-3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0,89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96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6726" t="-751852" r="-136655" b="-1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-1,2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3,71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419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26" t="-1000000" r="-13665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3,75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0,89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  <a:tr h="3821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26" t="-1204762" r="-136655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-1000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1000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1,61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5,39</a:t>
                          </a:r>
                          <a:endParaRPr lang="ru-RU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2483768" y="4751485"/>
            <a:ext cx="41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Таблица 2.2 из практической работы №2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0089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EFEA"/>
            </a:gs>
            <a:gs pos="0">
              <a:srgbClr val="00B0F0"/>
            </a:gs>
            <a:gs pos="100000">
              <a:srgbClr val="ED09FF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 Rounded MT Bold" pitchFamily="34" charset="0"/>
              </a:rPr>
              <a:t>Слайд 5 – Добавление формулы</a:t>
            </a:r>
            <a:endParaRPr lang="ru-RU" dirty="0">
              <a:latin typeface="Arial Rounded MT Bold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29613"/>
                <a:ext cx="8229600" cy="3394472"/>
              </a:xfrm>
            </p:spPr>
            <p:txBody>
              <a:bodyPr>
                <a:normAutofit fontScale="47500" lnSpcReduction="20000"/>
              </a:bodyPr>
              <a:lstStyle/>
              <a:p>
                <a:pPr algn="just" font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𝒃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𝒍𝒈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𝒍𝒈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𝟐𝟎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𝒍𝒈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𝒂𝒃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𝒍𝒏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𝒙𝒂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𝒃</m:t>
                        </m:r>
                      </m:sup>
                    </m:sSup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t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)/(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</m:rad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t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)/(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pPr algn="just" fontAlgn="t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𝒍𝒈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𝒂𝒃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b="1" dirty="0">
                  <a:solidFill>
                    <a:schemeClr val="tx1"/>
                  </a:solidFill>
                  <a:cs typeface="Times New Roman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772816"/>
                <a:ext cx="8229600" cy="4525963"/>
              </a:xfrm>
              <a:blipFill rotWithShape="1"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7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Слайд 6 – Вставка видео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pic>
        <p:nvPicPr>
          <p:cNvPr id="4" name="видео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200150"/>
            <a:ext cx="6034087" cy="3394075"/>
          </a:xfrm>
        </p:spPr>
      </p:pic>
    </p:spTree>
    <p:extLst>
      <p:ext uri="{BB962C8B-B14F-4D97-AF65-F5344CB8AC3E}">
        <p14:creationId xmlns:p14="http://schemas.microsoft.com/office/powerpoint/2010/main" val="2220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Bookman Old Style" pitchFamily="18" charset="0"/>
              </a:rPr>
              <a:t>Слайд 7 – Информация о себе</a:t>
            </a:r>
            <a:endParaRPr lang="ru-RU" dirty="0">
              <a:latin typeface="Bookman Old Style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13589"/>
            <a:ext cx="8229600" cy="33944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Меня зовут Мовенко Константин. Мне 18 лет, я живу в Севастополе и обучаюсь в Севастопольском государственном университете по специальности Информационные технологии.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59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175</TotalTime>
  <Words>515</Words>
  <Application>Microsoft Office PowerPoint</Application>
  <PresentationFormat>Экран (16:9)</PresentationFormat>
  <Paragraphs>92</Paragraphs>
  <Slides>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ПРАКТИЧЕСКАЯ РАБОТА №3 «СИСТЕМА ПРЕЗЕНТАЦИЙ POWERPOINT»</vt:lpstr>
      <vt:lpstr>Слайд 2 – Обработка текста</vt:lpstr>
      <vt:lpstr>Слайд 3 – Вставка рисунка</vt:lpstr>
      <vt:lpstr>Слайд 4 – Создание таблицы</vt:lpstr>
      <vt:lpstr>Слайд 5 – Добавление формулы</vt:lpstr>
      <vt:lpstr>Слайд 6 – Вставка видео</vt:lpstr>
      <vt:lpstr>Слайд 7 – Информация о себе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ПРАКТИЧЕСКАЯ РАБОТА №3 «СИСТЕМА ПРЕЗЕНТАЦИЙ POWERPOINT»</dc:title>
  <dc:creator>Хозяин</dc:creator>
  <cp:lastModifiedBy>Хозяин</cp:lastModifiedBy>
  <cp:revision>21</cp:revision>
  <dcterms:created xsi:type="dcterms:W3CDTF">2021-10-25T15:49:59Z</dcterms:created>
  <dcterms:modified xsi:type="dcterms:W3CDTF">2021-11-10T10:31:25Z</dcterms:modified>
</cp:coreProperties>
</file>